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5" r:id="rId4"/>
    <p:sldId id="262" r:id="rId5"/>
    <p:sldId id="266" r:id="rId6"/>
    <p:sldId id="267" r:id="rId7"/>
    <p:sldId id="268" r:id="rId8"/>
    <p:sldId id="269" r:id="rId9"/>
    <p:sldId id="270" r:id="rId10"/>
    <p:sldId id="271" r:id="rId11"/>
    <p:sldId id="264" r:id="rId12"/>
    <p:sldId id="272" r:id="rId13"/>
    <p:sldId id="277" r:id="rId14"/>
    <p:sldId id="290" r:id="rId15"/>
    <p:sldId id="274" r:id="rId16"/>
    <p:sldId id="275" r:id="rId17"/>
    <p:sldId id="276" r:id="rId18"/>
    <p:sldId id="279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502"/>
    <a:srgbClr val="A80400"/>
    <a:srgbClr val="BE2F02"/>
    <a:srgbClr val="FF8719"/>
    <a:srgbClr val="AF3C09"/>
    <a:srgbClr val="C14107"/>
    <a:srgbClr val="6B3305"/>
    <a:srgbClr val="A41F04"/>
    <a:srgbClr val="D85B0E"/>
    <a:srgbClr val="4A1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9" autoAdjust="0"/>
    <p:restoredTop sz="94660"/>
  </p:normalViewPr>
  <p:slideViewPr>
    <p:cSldViewPr>
      <p:cViewPr>
        <p:scale>
          <a:sx n="100" d="100"/>
          <a:sy n="100" d="100"/>
        </p:scale>
        <p:origin x="-330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5928A-279C-4373-8470-345FFF198529}" type="datetimeFigureOut">
              <a:rPr lang="zh-CN" altLang="en-US" smtClean="0"/>
              <a:t>2016/8/18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65E8B-117C-4F88-B936-C3827BFEA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1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9%9A%8F%E6%9C%BA%E5%AD%98%E5%82%A8%E5%99%A8" TargetMode="External"/><Relationship Id="rId3" Type="http://schemas.openxmlformats.org/officeDocument/2006/relationships/hyperlink" Target="https://zh.wikipedia.org/wiki/%E9%97%9C%E8%81%AF%E5%BC%8F%E8%B3%87%E6%96%99%E5%BA%AB" TargetMode="External"/><Relationship Id="rId7" Type="http://schemas.openxmlformats.org/officeDocument/2006/relationships/hyperlink" Target="https://zh.wikipedia.org/wiki/%E7%A1%AC%E7%A2%9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/index.php?title=%E6%B0%B4%E5%B9%B3%E5%8F%AF%E6%89%A9%E5%B1%95%E6%80%A7&amp;action=edit&amp;redlink=1" TargetMode="External"/><Relationship Id="rId5" Type="http://schemas.openxmlformats.org/officeDocument/2006/relationships/hyperlink" Target="https://zh.wikipedia.org/wiki/%E8%BF%9E%E6%8E%A5_(SQL)" TargetMode="External"/><Relationship Id="rId4" Type="http://schemas.openxmlformats.org/officeDocument/2006/relationships/hyperlink" Target="https://zh.wikipedia.org/wiki/%E6%95%B0%E6%8D%AE%E5%BA%93%E7%AE%A1%E7%90%86%E7%B3%BB%E7%BB%9F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是對不同於傳統的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關聯式資料庫"/>
              </a:rPr>
              <a:t>關聯式資料庫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資料庫管理系統"/>
              </a:rPr>
              <a:t>資料庫管理系統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的統稱。（注依據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Fowler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不是英文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Only SQL,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因為這會是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兩者存在許多顯著的不同點，其中最重要的是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作為查詢語言。其資料存儲可以不需要固定的表格模式，也經常會避免使用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連線 (SQL)"/>
              </a:rPr>
              <a:t>JOIN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操作，一般有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水平可延伸性（頁面不存在）"/>
              </a:rPr>
              <a:t>水平可延伸性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的特徵。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的實作具有二個特徵：使用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硬碟"/>
              </a:rPr>
              <a:t>硬碟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隨機存取記憶體"/>
              </a:rPr>
              <a:t>隨機存取記憶體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作儲存載體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6_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6_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_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642910" y="785812"/>
            <a:ext cx="7858180" cy="5429269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4000496" y="428604"/>
            <a:ext cx="1421230" cy="1285874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643580" y="428604"/>
            <a:ext cx="1421230" cy="1285874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15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7286644" y="428604"/>
            <a:ext cx="1421230" cy="1285874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_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714375" y="785812"/>
            <a:ext cx="5143509" cy="5000641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9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5929322" y="785794"/>
            <a:ext cx="2428892" cy="5000641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_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5929322" y="785795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5" hasCustomPrompt="1"/>
          </p:nvPr>
        </p:nvSpPr>
        <p:spPr>
          <a:xfrm>
            <a:off x="3357554" y="78579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6" hasCustomPrompt="1"/>
          </p:nvPr>
        </p:nvSpPr>
        <p:spPr>
          <a:xfrm>
            <a:off x="785786" y="78579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3" name="图片占位符 9"/>
          <p:cNvSpPr>
            <a:spLocks noGrp="1"/>
          </p:cNvSpPr>
          <p:nvPr>
            <p:ph type="pic" sz="quarter" idx="17" hasCustomPrompt="1"/>
          </p:nvPr>
        </p:nvSpPr>
        <p:spPr>
          <a:xfrm>
            <a:off x="5929322" y="3286125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8" hasCustomPrompt="1"/>
          </p:nvPr>
        </p:nvSpPr>
        <p:spPr>
          <a:xfrm>
            <a:off x="3357554" y="328612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5" name="图片占位符 9"/>
          <p:cNvSpPr>
            <a:spLocks noGrp="1"/>
          </p:cNvSpPr>
          <p:nvPr>
            <p:ph type="pic" sz="quarter" idx="19" hasCustomPrompt="1"/>
          </p:nvPr>
        </p:nvSpPr>
        <p:spPr>
          <a:xfrm>
            <a:off x="785786" y="328612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_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3999" cy="6858000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6643702" y="4500570"/>
            <a:ext cx="2214578" cy="215306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3" name="图片占位符 9"/>
          <p:cNvSpPr>
            <a:spLocks noGrp="1"/>
          </p:cNvSpPr>
          <p:nvPr>
            <p:ph type="pic" sz="quarter" idx="15" hasCustomPrompt="1"/>
          </p:nvPr>
        </p:nvSpPr>
        <p:spPr>
          <a:xfrm>
            <a:off x="4357686" y="4500570"/>
            <a:ext cx="2214578" cy="215306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6" hasCustomPrompt="1"/>
          </p:nvPr>
        </p:nvSpPr>
        <p:spPr>
          <a:xfrm>
            <a:off x="2071670" y="4500570"/>
            <a:ext cx="2214578" cy="215306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广告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462"/>
            <a:ext cx="9144000" cy="70225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3446E-DA08-458F-8F59-36F87870F9E3}" type="datetimeFigureOut">
              <a:rPr lang="zh-CN" altLang="en-US" smtClean="0"/>
              <a:pPr/>
              <a:t>2016/8/18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000240"/>
            <a:ext cx="6786578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7158" y="2201282"/>
            <a:ext cx="6591106" cy="10926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6500" b="1" spc="50" dirty="0" err="1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072-CAI978" pitchFamily="18" charset="0"/>
                <a:ea typeface="Batang" pitchFamily="18" charset="-127"/>
                <a:cs typeface="Arial Unicode MS" pitchFamily="34" charset="-122"/>
              </a:rPr>
              <a:t>ReadSoccerData</a:t>
            </a:r>
            <a:endParaRPr lang="zh-CN" altLang="en-US" sz="65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072-CAI978" pitchFamily="18" charset="0"/>
              <a:ea typeface="Batang" pitchFamily="18" charset="-127"/>
              <a:cs typeface="Arial Unicode MS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4653136"/>
            <a:ext cx="5715008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cs typeface="Arial Unicode MS" pitchFamily="34" charset="-122"/>
              </a:rPr>
              <a:t>訓練發展部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  <a:cs typeface="Arial Unicode MS" pitchFamily="34" charset="-122"/>
            </a:endParaRPr>
          </a:p>
          <a:p>
            <a:r>
              <a:rPr lang="en-US" altLang="zh-TW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Batang" pitchFamily="18" charset="-127"/>
                <a:cs typeface="Arial Unicode MS" pitchFamily="34" charset="-122"/>
              </a:rPr>
              <a:t>Leif Chen</a:t>
            </a:r>
          </a:p>
          <a:p>
            <a:r>
              <a:rPr lang="en-US" altLang="zh-CN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Batang" pitchFamily="18" charset="-127"/>
                <a:cs typeface="Arial Unicode MS" pitchFamily="34" charset="-122"/>
              </a:rPr>
              <a:t>2016 / 08 / 18</a:t>
            </a:r>
            <a:endParaRPr lang="zh-CN" altLang="en-US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Batang" pitchFamily="18" charset="-127"/>
              <a:cs typeface="Arial Unicode MS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045" y="32080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資料獲取</a:t>
            </a:r>
            <a:r>
              <a:rPr lang="zh-TW" altLang="en-US" sz="3000" b="1" spc="50" dirty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系統</a:t>
            </a:r>
            <a:endParaRPr lang="zh-CN" altLang="en-US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0" y="2492896"/>
            <a:ext cx="3267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0" y="1877020"/>
            <a:ext cx="36861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65394"/>
            <a:ext cx="4248472" cy="585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上彎箭號 1"/>
          <p:cNvSpPr/>
          <p:nvPr/>
        </p:nvSpPr>
        <p:spPr>
          <a:xfrm rot="5400000">
            <a:off x="2570312" y="2425529"/>
            <a:ext cx="895267" cy="2532043"/>
          </a:xfrm>
          <a:prstGeom prst="bentUpArrow">
            <a:avLst>
              <a:gd name="adj1" fmla="val 25000"/>
              <a:gd name="adj2" fmla="val 2745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66208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27823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noSQL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80" name="Picture 12" descr="http://blog.agroknow.com/wp-content/uploads/2015/08/NOSQ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620" y="1340768"/>
            <a:ext cx="5751041" cy="22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273024" y="3212976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NoSQL</a:t>
            </a:r>
            <a:r>
              <a:rPr lang="zh-TW" altLang="en-US" sz="20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分成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四大類：</a:t>
            </a:r>
            <a:b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1.Key-Value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000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。</a:t>
            </a: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2.Document-Oriented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000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MongoDB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。</a:t>
            </a: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3.Wide Column Store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Cassandra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。</a:t>
            </a: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4.Graph-Oriented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Neo4J</a:t>
            </a:r>
            <a:r>
              <a:rPr lang="zh-TW" altLang="en-US" sz="20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。</a:t>
            </a:r>
          </a:p>
        </p:txBody>
      </p:sp>
      <p:sp>
        <p:nvSpPr>
          <p:cNvPr id="24" name="TextBox 8"/>
          <p:cNvSpPr txBox="1"/>
          <p:nvPr/>
        </p:nvSpPr>
        <p:spPr>
          <a:xfrm>
            <a:off x="307975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888944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8" name="Picture 10" descr="http://www.maintao.com/img/2015/redis-up-and-running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44461"/>
            <a:ext cx="5129167" cy="17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843808" y="39810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是一個開源的分布式緩存</a:t>
            </a:r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框架</a:t>
            </a:r>
            <a:endParaRPr lang="en-US" altLang="zh-TW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它</a:t>
            </a:r>
            <a:r>
              <a:rPr lang="zh-TW" altLang="en-US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也常被理解為數據結構服務</a:t>
            </a:r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器</a:t>
            </a:r>
            <a:endParaRPr lang="en-US" altLang="zh-TW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因為它包含</a:t>
            </a:r>
            <a:r>
              <a:rPr lang="zh-TW" altLang="en-US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豐富的數據</a:t>
            </a:r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類型</a:t>
            </a:r>
            <a:endParaRPr lang="zh-TW" altLang="en-US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15816" y="17058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全名 </a:t>
            </a:r>
            <a:r>
              <a:rPr lang="en-US" altLang="zh-TW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Remote </a:t>
            </a:r>
            <a:r>
              <a:rPr lang="en-US" altLang="zh-TW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Dictionary </a:t>
            </a:r>
            <a:r>
              <a:rPr lang="en-US" altLang="zh-TW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Server</a:t>
            </a:r>
            <a:endParaRPr lang="zh-TW" altLang="en-US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074501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sz="30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數據類型</a:t>
            </a: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12775" y="2239169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500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支持五種數據類型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string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（字符串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hash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（哈希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list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（列表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set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（集合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zset</a:t>
            </a:r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(sorted </a:t>
            </a:r>
            <a:r>
              <a:rPr lang="en-US" altLang="zh-TW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set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：有序集合</a:t>
            </a:r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  <a:endParaRPr lang="zh-TW" altLang="en-US" sz="25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70295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(in </a:t>
            </a:r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ubuntu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8" y="2310202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1378928" y="1811217"/>
            <a:ext cx="571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server</a:t>
            </a:r>
            <a:endParaRPr lang="en-US" altLang="zh-CN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378928" y="2927251"/>
            <a:ext cx="571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server 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開啟等指令</a:t>
            </a:r>
            <a:endParaRPr lang="en-US" altLang="zh-CN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4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8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grpSp>
        <p:nvGrpSpPr>
          <p:cNvPr id="5" name="群組 4"/>
          <p:cNvGrpSpPr/>
          <p:nvPr/>
        </p:nvGrpSpPr>
        <p:grpSpPr>
          <a:xfrm>
            <a:off x="3091076" y="3547207"/>
            <a:ext cx="3803884" cy="1856581"/>
            <a:chOff x="2339752" y="3544900"/>
            <a:chExt cx="3803884" cy="1856581"/>
          </a:xfrm>
        </p:grpSpPr>
        <p:sp>
          <p:nvSpPr>
            <p:cNvPr id="3" name="矩形 2"/>
            <p:cNvSpPr/>
            <p:nvPr/>
          </p:nvSpPr>
          <p:spPr>
            <a:xfrm>
              <a:off x="2339752" y="3544900"/>
              <a:ext cx="3803884" cy="185658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442" y="3697624"/>
              <a:ext cx="3314700" cy="381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70" y="4249353"/>
              <a:ext cx="3514725" cy="438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169" y="4825417"/>
              <a:ext cx="3190875" cy="4286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261746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(in </a:t>
            </a:r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ubuntu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3" y="1907747"/>
            <a:ext cx="14001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7" y="2852936"/>
            <a:ext cx="5816857" cy="67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8"/>
          <p:cNvSpPr txBox="1"/>
          <p:nvPr/>
        </p:nvSpPr>
        <p:spPr>
          <a:xfrm>
            <a:off x="497823" y="1906304"/>
            <a:ext cx="896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測試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344917" y="2461390"/>
            <a:ext cx="221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成功畫面</a:t>
            </a:r>
            <a:endParaRPr lang="en-US" altLang="zh-TW" sz="20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307975" y="4039755"/>
            <a:ext cx="2130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失敗畫面</a:t>
            </a:r>
          </a:p>
        </p:txBody>
      </p:sp>
      <p:pic>
        <p:nvPicPr>
          <p:cNvPr id="12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3" y="4437112"/>
            <a:ext cx="8862377" cy="98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60237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(in </a:t>
            </a:r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ubuntu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03648" y="2564904"/>
            <a:ext cx="571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PHP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連接</a:t>
            </a:r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Server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插件</a:t>
            </a:r>
            <a:endParaRPr lang="en-US" altLang="zh-CN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57" y="3241712"/>
            <a:ext cx="34194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8899921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30765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3" y="2780928"/>
            <a:ext cx="71151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03884"/>
            <a:ext cx="33051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11366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63820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14282" y="357166"/>
            <a:ext cx="8072494" cy="4929222"/>
          </a:xfrm>
          <a:prstGeom prst="rect">
            <a:avLst/>
          </a:prstGeom>
          <a:solidFill>
            <a:srgbClr val="6B3305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 descr="75318282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455" b="15455"/>
          <a:stretch>
            <a:fillRect/>
          </a:stretch>
        </p:blipFill>
        <p:spPr>
          <a:xfrm>
            <a:off x="357158" y="500043"/>
            <a:ext cx="7786741" cy="5786477"/>
          </a:xfrm>
        </p:spPr>
      </p:pic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861048"/>
            <a:ext cx="1421230" cy="86359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0" name="图片占位符 29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05" y="1000108"/>
            <a:ext cx="1322168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1" name="矩形 20"/>
          <p:cNvSpPr/>
          <p:nvPr/>
        </p:nvSpPr>
        <p:spPr>
          <a:xfrm>
            <a:off x="-214346" y="5286388"/>
            <a:ext cx="9501222" cy="571504"/>
          </a:xfrm>
          <a:prstGeom prst="rect">
            <a:avLst/>
          </a:prstGeom>
          <a:solidFill>
            <a:srgbClr val="A62502">
              <a:alpha val="8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2942" y="5286388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Outline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8" name="图片占位符 27" descr="85480052.jpg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/>
          <a:srcRect l="12397" r="12397"/>
          <a:stretch>
            <a:fillRect/>
          </a:stretch>
        </p:blipFill>
        <p:spPr>
          <a:xfrm>
            <a:off x="7286644" y="2428848"/>
            <a:ext cx="1421230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1" name="矩形 10"/>
          <p:cNvSpPr/>
          <p:nvPr/>
        </p:nvSpPr>
        <p:spPr>
          <a:xfrm>
            <a:off x="0" y="764704"/>
            <a:ext cx="6732240" cy="4198630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508616" y="764704"/>
            <a:ext cx="5715008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系統架構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網站資料取得</a:t>
            </a:r>
            <a:endParaRPr lang="en-US" altLang="zh-TW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en-US" altLang="zh-TW" sz="3000" b="1" spc="50" dirty="0" err="1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Redis</a:t>
            </a:r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介紹與安裝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en-US" altLang="zh-TW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JSON</a:t>
            </a:r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編碼與解碼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CN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參考文獻</a:t>
            </a:r>
            <a:endParaRPr lang="zh-CN" altLang="en-US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5362" name="Picture 2" descr="http://1.bp.blogspot.com/-xYITmGA_kWI/VHxlnIJ-g5I/AAAAAAAACI0/aRMPUvJDRy8/s1600/JSON%2Btutorial%2Bin%2B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862872"/>
            <a:ext cx="3754641" cy="17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52269" y="2776426"/>
            <a:ext cx="752945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以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純文字為基底去儲存和傳送簡單結構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你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可以透過特定的格式去儲存任何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字串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數字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陣列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物件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</a:p>
          <a:p>
            <a:endParaRPr lang="en-US" altLang="zh-TW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也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可以透過物件或陣列來傳送較複雜的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endParaRPr lang="zh-TW" altLang="en-US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8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08382987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1524656"/>
            <a:ext cx="208044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F3C09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A62502"/>
                </a:solidFill>
              </a:rPr>
              <a:t>RedisSetAllData.php</a:t>
            </a:r>
            <a:endParaRPr lang="zh-TW" altLang="en-US" dirty="0">
              <a:solidFill>
                <a:srgbClr val="A6250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1600" y="3550172"/>
            <a:ext cx="212051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BE2F02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A62502"/>
                </a:solidFill>
              </a:rPr>
              <a:t>RedisGetAllData.php</a:t>
            </a:r>
            <a:endParaRPr lang="zh-TW" altLang="en-US" dirty="0">
              <a:solidFill>
                <a:srgbClr val="A62502"/>
              </a:solidFill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93988"/>
            <a:ext cx="68865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19504"/>
            <a:ext cx="57340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031271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0212" y="758055"/>
            <a:ext cx="309674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BE2F02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A62502"/>
                </a:solidFill>
              </a:rPr>
              <a:t>RedisGetAllData.php</a:t>
            </a:r>
            <a:r>
              <a:rPr lang="en-US" altLang="zh-TW" dirty="0" smtClean="0">
                <a:solidFill>
                  <a:srgbClr val="A62502"/>
                </a:solidFill>
              </a:rPr>
              <a:t> </a:t>
            </a:r>
            <a:r>
              <a:rPr lang="zh-TW" altLang="en-US" dirty="0" smtClean="0">
                <a:solidFill>
                  <a:srgbClr val="A62502"/>
                </a:solidFill>
              </a:rPr>
              <a:t>輸出畫面</a:t>
            </a:r>
            <a:endParaRPr lang="zh-TW" altLang="en-US" dirty="0">
              <a:solidFill>
                <a:srgbClr val="A62502"/>
              </a:solidFill>
            </a:endParaRPr>
          </a:p>
        </p:txBody>
      </p:sp>
      <p:pic>
        <p:nvPicPr>
          <p:cNvPr id="7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2" y="1138100"/>
            <a:ext cx="8312087" cy="430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67176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1" y="2465294"/>
            <a:ext cx="8307998" cy="71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00461" y="2095962"/>
            <a:ext cx="416113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BE2F02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A62502"/>
                </a:solidFill>
              </a:rPr>
              <a:t>RedisGetAllData.php</a:t>
            </a:r>
            <a:r>
              <a:rPr lang="en-US" altLang="zh-TW" dirty="0" smtClean="0">
                <a:solidFill>
                  <a:srgbClr val="A62502"/>
                </a:solidFill>
              </a:rPr>
              <a:t> </a:t>
            </a:r>
            <a:r>
              <a:rPr lang="zh-TW" altLang="en-US" dirty="0" smtClean="0">
                <a:solidFill>
                  <a:srgbClr val="A62502"/>
                </a:solidFill>
              </a:rPr>
              <a:t>輸出畫面</a:t>
            </a:r>
            <a:r>
              <a:rPr lang="en-US" altLang="zh-TW" dirty="0" smtClean="0">
                <a:solidFill>
                  <a:srgbClr val="A62502"/>
                </a:solidFill>
              </a:rPr>
              <a:t>(</a:t>
            </a:r>
            <a:r>
              <a:rPr lang="zh-TW" altLang="en-US" dirty="0" smtClean="0">
                <a:solidFill>
                  <a:srgbClr val="A62502"/>
                </a:solidFill>
              </a:rPr>
              <a:t>無賽事時</a:t>
            </a:r>
            <a:r>
              <a:rPr lang="en-US" altLang="zh-TW" dirty="0" smtClean="0">
                <a:solidFill>
                  <a:srgbClr val="A62502"/>
                </a:solidFill>
              </a:rPr>
              <a:t>)</a:t>
            </a:r>
            <a:endParaRPr lang="zh-TW" altLang="en-US" dirty="0">
              <a:solidFill>
                <a:srgbClr val="A62502"/>
              </a:solidFill>
            </a:endParaRPr>
          </a:p>
        </p:txBody>
      </p:sp>
      <p:pic>
        <p:nvPicPr>
          <p:cNvPr id="8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214382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7991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參考文獻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014875"/>
            <a:ext cx="801854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C14107"/>
                </a:solidFill>
              </a:rPr>
              <a:t>php</a:t>
            </a:r>
            <a:r>
              <a:rPr lang="zh-TW" altLang="en-US" b="1" dirty="0">
                <a:solidFill>
                  <a:srgbClr val="C14107"/>
                </a:solidFill>
              </a:rPr>
              <a:t>中的</a:t>
            </a:r>
            <a:r>
              <a:rPr lang="en-US" altLang="zh-TW" b="1" dirty="0">
                <a:solidFill>
                  <a:srgbClr val="C14107"/>
                </a:solidFill>
              </a:rPr>
              <a:t>curl</a:t>
            </a:r>
            <a:r>
              <a:rPr lang="zh-TW" altLang="en-US" b="1" dirty="0">
                <a:solidFill>
                  <a:srgbClr val="C14107"/>
                </a:solidFill>
              </a:rPr>
              <a:t>使用入門教程和常見用法</a:t>
            </a:r>
            <a:r>
              <a:rPr lang="zh-TW" altLang="en-US" b="1" dirty="0" smtClean="0">
                <a:solidFill>
                  <a:srgbClr val="C14107"/>
                </a:solidFill>
              </a:rPr>
              <a:t>實例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www.cnblogs.com/52fhy/p/4971707.html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 err="1">
                <a:solidFill>
                  <a:srgbClr val="C14107"/>
                </a:solidFill>
              </a:rPr>
              <a:t>php</a:t>
            </a:r>
            <a:r>
              <a:rPr lang="en-US" altLang="zh-TW" b="1" dirty="0">
                <a:solidFill>
                  <a:srgbClr val="C14107"/>
                </a:solidFill>
              </a:rPr>
              <a:t> curl</a:t>
            </a:r>
            <a:r>
              <a:rPr lang="zh-TW" altLang="en-US" b="1" dirty="0" smtClean="0">
                <a:solidFill>
                  <a:srgbClr val="C14107"/>
                </a:solidFill>
              </a:rPr>
              <a:t>用法</a:t>
            </a:r>
            <a:endParaRPr lang="zh-TW" altLang="en-US" b="1" dirty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blog.xuite.net/dizzy03/murmur</a:t>
            </a:r>
          </a:p>
          <a:p>
            <a:r>
              <a:rPr lang="en-US" altLang="zh-TW" b="1" dirty="0" smtClean="0">
                <a:solidFill>
                  <a:srgbClr val="C14107"/>
                </a:solidFill>
              </a:rPr>
              <a:t>/</a:t>
            </a:r>
            <a:r>
              <a:rPr lang="en-US" altLang="zh-TW" b="1" dirty="0">
                <a:solidFill>
                  <a:srgbClr val="C14107"/>
                </a:solidFill>
              </a:rPr>
              <a:t>49485613-%</a:t>
            </a:r>
            <a:r>
              <a:rPr lang="en-US" altLang="zh-TW" b="1" dirty="0" smtClean="0">
                <a:solidFill>
                  <a:srgbClr val="C14107"/>
                </a:solidFill>
              </a:rPr>
              <a:t>5BPHP%5D%5B%E8%BD%89%5D+php+curl%E7%94%A8%E6%B3%95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endParaRPr lang="zh-TW" altLang="en-US" b="1" dirty="0">
              <a:solidFill>
                <a:srgbClr val="C14107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99592" y="1483668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cURL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23122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7991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參考文獻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15616" y="1196752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noSQL</a:t>
            </a:r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和</a:t>
            </a:r>
            <a:r>
              <a:rPr lang="en-US" altLang="zh-TW" sz="28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1719972"/>
            <a:ext cx="6694077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r>
              <a:rPr lang="en-US" altLang="zh-TW" b="1" dirty="0">
                <a:solidFill>
                  <a:srgbClr val="C14107"/>
                </a:solidFill>
              </a:rPr>
              <a:t> </a:t>
            </a:r>
            <a:r>
              <a:rPr lang="zh-TW" altLang="en-US" b="1" dirty="0" smtClean="0">
                <a:solidFill>
                  <a:srgbClr val="C14107"/>
                </a:solidFill>
              </a:rPr>
              <a:t>教程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www.runoob.com/redis/redis-tutorial.html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Ubuntu</a:t>
            </a:r>
            <a:r>
              <a:rPr lang="zh-TW" altLang="en-US" b="1" dirty="0">
                <a:solidFill>
                  <a:srgbClr val="C14107"/>
                </a:solidFill>
              </a:rPr>
              <a:t>如何架設</a:t>
            </a:r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r>
              <a:rPr lang="en-US" altLang="zh-TW" b="1" dirty="0">
                <a:solidFill>
                  <a:srgbClr val="C14107"/>
                </a:solidFill>
              </a:rPr>
              <a:t> Server</a:t>
            </a:r>
            <a:r>
              <a:rPr lang="zh-TW" altLang="en-US" b="1" dirty="0">
                <a:solidFill>
                  <a:srgbClr val="C14107"/>
                </a:solidFill>
              </a:rPr>
              <a:t>並且與</a:t>
            </a:r>
            <a:r>
              <a:rPr lang="en-US" altLang="zh-TW" b="1" dirty="0">
                <a:solidFill>
                  <a:srgbClr val="C14107"/>
                </a:solidFill>
              </a:rPr>
              <a:t>PHP</a:t>
            </a:r>
            <a:r>
              <a:rPr lang="zh-TW" altLang="en-US" b="1" dirty="0">
                <a:solidFill>
                  <a:srgbClr val="C14107"/>
                </a:solidFill>
              </a:rPr>
              <a:t>一同使用？</a:t>
            </a:r>
          </a:p>
          <a:p>
            <a:r>
              <a:rPr lang="en-US" altLang="zh-TW" b="1" dirty="0">
                <a:solidFill>
                  <a:srgbClr val="C14107"/>
                </a:solidFill>
              </a:rPr>
              <a:t>https://magiclen.org/ubuntu-redis-php</a:t>
            </a:r>
            <a:r>
              <a:rPr lang="en-US" altLang="zh-TW" b="1" dirty="0" smtClean="0">
                <a:solidFill>
                  <a:srgbClr val="C14107"/>
                </a:solidFill>
              </a:rPr>
              <a:t>/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r>
              <a:rPr lang="zh-TW" altLang="en-US" b="1" dirty="0">
                <a:solidFill>
                  <a:srgbClr val="C14107"/>
                </a:solidFill>
              </a:rPr>
              <a:t>學習和應用記錄</a:t>
            </a:r>
            <a:r>
              <a:rPr lang="en-US" altLang="zh-TW" b="1" dirty="0">
                <a:solidFill>
                  <a:srgbClr val="C14107"/>
                </a:solidFill>
              </a:rPr>
              <a:t>--</a:t>
            </a:r>
            <a:r>
              <a:rPr lang="zh-TW" altLang="en-US" b="1" dirty="0">
                <a:solidFill>
                  <a:srgbClr val="C14107"/>
                </a:solidFill>
              </a:rPr>
              <a:t>介紹和安裝</a:t>
            </a: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wefollownews.appspot.com/cittopnews201408_8/3508.html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 err="1" smtClean="0">
                <a:solidFill>
                  <a:srgbClr val="C14107"/>
                </a:solidFill>
              </a:rPr>
              <a:t>NoSQL</a:t>
            </a:r>
            <a:r>
              <a:rPr lang="zh-TW" altLang="en-US" b="1" dirty="0" smtClean="0">
                <a:solidFill>
                  <a:srgbClr val="C14107"/>
                </a:solidFill>
              </a:rPr>
              <a:t> 維</a:t>
            </a:r>
            <a:r>
              <a:rPr lang="zh-TW" altLang="en-US" b="1" dirty="0">
                <a:solidFill>
                  <a:srgbClr val="C14107"/>
                </a:solidFill>
              </a:rPr>
              <a:t>基百科，自由的</a:t>
            </a:r>
            <a:r>
              <a:rPr lang="zh-TW" altLang="en-US" b="1" dirty="0" smtClean="0">
                <a:solidFill>
                  <a:srgbClr val="C14107"/>
                </a:solidFill>
              </a:rPr>
              <a:t>百科全書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https://</a:t>
            </a:r>
            <a:r>
              <a:rPr lang="en-US" altLang="zh-TW" b="1" dirty="0" smtClean="0">
                <a:solidFill>
                  <a:srgbClr val="C14107"/>
                </a:solidFill>
              </a:rPr>
              <a:t>zh.wikipedia.org/wiki/NoSQL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zh-TW" altLang="en-US" b="1" dirty="0">
                <a:solidFill>
                  <a:srgbClr val="C14107"/>
                </a:solidFill>
              </a:rPr>
              <a:t>淺談</a:t>
            </a:r>
            <a:r>
              <a:rPr lang="en-US" altLang="zh-TW" b="1" dirty="0" err="1">
                <a:solidFill>
                  <a:srgbClr val="C14107"/>
                </a:solidFill>
              </a:rPr>
              <a:t>NoSQL</a:t>
            </a:r>
            <a:r>
              <a:rPr lang="zh-TW" altLang="en-US" b="1" dirty="0">
                <a:solidFill>
                  <a:srgbClr val="C14107"/>
                </a:solidFill>
              </a:rPr>
              <a:t>資料庫</a:t>
            </a:r>
            <a:r>
              <a:rPr lang="en-US" altLang="zh-TW" b="1" dirty="0">
                <a:solidFill>
                  <a:srgbClr val="C14107"/>
                </a:solidFill>
              </a:rPr>
              <a:t>-</a:t>
            </a:r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endParaRPr lang="en-US" altLang="zh-TW" b="1" dirty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www.syscom.com.tw/ePaper_New_Content.aspx?</a:t>
            </a:r>
          </a:p>
          <a:p>
            <a:r>
              <a:rPr lang="en-US" altLang="zh-TW" b="1" dirty="0" smtClean="0">
                <a:solidFill>
                  <a:srgbClr val="C14107"/>
                </a:solidFill>
              </a:rPr>
              <a:t>id=489&amp;EPID=215&amp;TableName=</a:t>
            </a:r>
            <a:r>
              <a:rPr lang="en-US" altLang="zh-TW" b="1" dirty="0" err="1" smtClean="0">
                <a:solidFill>
                  <a:srgbClr val="C14107"/>
                </a:solidFill>
              </a:rPr>
              <a:t>sgEPArticle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endParaRPr lang="zh-TW" altLang="en-US" b="1" dirty="0">
              <a:solidFill>
                <a:srgbClr val="C14107"/>
              </a:solidFill>
            </a:endParaRPr>
          </a:p>
          <a:p>
            <a:endParaRPr lang="zh-TW" altLang="en-US" b="1" dirty="0">
              <a:solidFill>
                <a:srgbClr val="C141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97753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7991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參考文獻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15616" y="1196752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2015" y="1706392"/>
            <a:ext cx="8956298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瞭解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格式</a:t>
            </a:r>
          </a:p>
          <a:p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http://j796160836.pixnet.net/blog/post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30530326-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%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E7%9E%AD%E8%A7%A3json%E6%A0%BC%E5%BC%8F</a:t>
            </a:r>
          </a:p>
          <a:p>
            <a:endParaRPr lang="en-US" altLang="zh-TW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你不可不知的 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 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基本介紹</a:t>
            </a:r>
          </a:p>
          <a:p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https://blog.wu-boy.com/2011/04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%E4%BD%A0%E4%B8%8D%E5%8F%AF%E4%B8%8D%E7%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9F%A5%E7%9A%84-json-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%E5%9F%BA%E6%9C%AC%E4%BB%8B%E7%B4%B9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endParaRPr lang="en-US" altLang="zh-TW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fontAlgn="base"/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PHP 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讓 </a:t>
            </a:r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json_encode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() 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指定回傳格式</a:t>
            </a:r>
          </a:p>
          <a:p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https://blog.longwin.com.tw/2011/08/php-json-encode-format-2011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endParaRPr lang="en-US" altLang="zh-TW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php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中</a:t>
            </a:r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json_decode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()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和</a:t>
            </a:r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json_encode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()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的使用方法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://www.jb51.net/article/30489.htm</a:t>
            </a:r>
            <a:endParaRPr lang="zh-TW" altLang="en-US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zh-TW" altLang="en-US" b="1" dirty="0">
              <a:solidFill>
                <a:srgbClr val="A625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1212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14282" y="357166"/>
            <a:ext cx="8072494" cy="4929222"/>
          </a:xfrm>
          <a:prstGeom prst="rect">
            <a:avLst/>
          </a:prstGeom>
          <a:solidFill>
            <a:srgbClr val="6B3305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 descr="75318282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455" b="15455"/>
          <a:stretch>
            <a:fillRect/>
          </a:stretch>
        </p:blipFill>
        <p:spPr>
          <a:xfrm>
            <a:off x="357158" y="500043"/>
            <a:ext cx="7786741" cy="5786477"/>
          </a:xfrm>
        </p:spPr>
      </p:pic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861048"/>
            <a:ext cx="1421230" cy="86359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0" name="图片占位符 29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05" y="1000108"/>
            <a:ext cx="1322168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28" name="图片占位符 27" descr="85480052.jpg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/>
          <a:srcRect l="12397" r="12397"/>
          <a:stretch>
            <a:fillRect/>
          </a:stretch>
        </p:blipFill>
        <p:spPr>
          <a:xfrm>
            <a:off x="7286644" y="2428848"/>
            <a:ext cx="1421230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1" name="矩形 10"/>
          <p:cNvSpPr/>
          <p:nvPr/>
        </p:nvSpPr>
        <p:spPr>
          <a:xfrm>
            <a:off x="0" y="764704"/>
            <a:ext cx="6732240" cy="4198630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827584" y="139061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TW" sz="6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Thanks </a:t>
            </a:r>
          </a:p>
          <a:p>
            <a:r>
              <a:rPr lang="en-US" altLang="zh-TW" sz="6000" b="1" spc="50" dirty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	</a:t>
            </a:r>
            <a:r>
              <a:rPr lang="en-US" altLang="zh-TW" sz="6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	for </a:t>
            </a:r>
            <a:endParaRPr lang="en-US" altLang="zh-TW" sz="6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微軟正黑體" pitchFamily="34" charset="-120"/>
              <a:cs typeface="Arial Unicode MS" pitchFamily="34" charset="-122"/>
            </a:endParaRPr>
          </a:p>
          <a:p>
            <a:r>
              <a:rPr lang="en-US" altLang="zh-TW" sz="6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			Listening</a:t>
            </a:r>
            <a:endParaRPr lang="zh-CN" altLang="en-US" sz="6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微軟正黑體" pitchFamily="34" charset="-120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238666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系統架構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26388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系統架構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315406" y="980728"/>
            <a:ext cx="741682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ReadSoccerData.php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背景程式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  <a:p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讀取網頁資訊並存入資料庫</a:t>
            </a:r>
            <a:endParaRPr lang="en-US" altLang="zh-TW" sz="25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RedisSetAllData.php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TW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背景程式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將資料取出並用</a:t>
            </a:r>
            <a:r>
              <a:rPr lang="en-US" altLang="zh-TW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編碼後</a:t>
            </a:r>
            <a:r>
              <a:rPr lang="en-US" altLang="zh-TW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cache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進</a:t>
            </a:r>
            <a:r>
              <a:rPr lang="en-US" altLang="zh-TW" sz="25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endParaRPr lang="en-US" altLang="zh-TW" sz="25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RedisGetAllData.php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將</a:t>
            </a:r>
            <a:r>
              <a:rPr lang="en-US" altLang="zh-TW" sz="25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資料取出後用</a:t>
            </a:r>
            <a:r>
              <a:rPr lang="en-US" altLang="zh-TW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解碼再印出</a:t>
            </a:r>
            <a:endParaRPr lang="en-US" altLang="zh-CN" sz="25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10682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85324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使用技術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2" name="Picture 4" descr="http://blog.dreamix.eu/wp-content/uploads/2015/03/xpath_logo1-1508x706_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20888"/>
            <a:ext cx="3026079" cy="141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uperionair.co/assets/curl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2" y="2447005"/>
            <a:ext cx="3672408" cy="13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39103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curl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的優勢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2500" b="1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能在</a:t>
            </a:r>
            <a:r>
              <a:rPr lang="en-US" altLang="zh-TW" sz="2500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php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程序中自由地發送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請求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到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某個</a:t>
            </a:r>
            <a:r>
              <a:rPr lang="en-US" altLang="zh-TW" sz="2500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url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來獲取或者提交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數據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並且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支持其它多種協議</a:t>
            </a:r>
            <a:endParaRPr lang="en-US" altLang="zh-CN" sz="2500" b="1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3074" name="Picture 2" descr="http://a1.mzstatic.com/us/r30/Purple5/v4/52/75/7c/52757c79-8240-aa9d-1289-03dbbe6813a3/icon128-2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23" y="3222659"/>
            <a:ext cx="2088043" cy="20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2" name="Picture 10" descr="http://www.telnet-international.com/sites/default/files/TelNet%20logo%20JC%20p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66641"/>
            <a:ext cx="3462219" cy="114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pbs.twimg.com/profile_images/671640431382384640/gb3l5Fg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3" y="3196618"/>
            <a:ext cx="2476142" cy="24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5361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url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使用步驟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2500" b="1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1.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初始化</a:t>
            </a:r>
            <a:endParaRPr lang="en-US" altLang="zh-TW" sz="28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2.</a:t>
            </a:r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設置請求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選項</a:t>
            </a:r>
            <a:endParaRPr lang="en-US" altLang="zh-TW" sz="28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3.</a:t>
            </a:r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執行一個</a:t>
            </a:r>
            <a:r>
              <a:rPr lang="en-US" altLang="zh-TW" sz="28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cURL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並且</a:t>
            </a:r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獲取相關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回復</a:t>
            </a:r>
            <a:endParaRPr lang="en-US" altLang="zh-TW" sz="28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4.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關閉</a:t>
            </a:r>
            <a:r>
              <a:rPr lang="en-US" altLang="zh-TW" sz="28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cURL</a:t>
            </a:r>
            <a:endParaRPr lang="en-US" altLang="zh-CN" sz="2500" b="1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79828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4641"/>
            <a:ext cx="7805239" cy="51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7267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sic-Classic">
  <a:themeElements>
    <a:clrScheme name="自定义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Music-Classic</Template>
  <TotalTime>431</TotalTime>
  <Words>632</Words>
  <Application>Microsoft Office PowerPoint</Application>
  <PresentationFormat>如螢幕大小 (4:3)</PresentationFormat>
  <Paragraphs>161</Paragraphs>
  <Slides>27</Slides>
  <Notes>24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28" baseType="lpstr">
      <vt:lpstr>Music-Classic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33</cp:revision>
  <dcterms:created xsi:type="dcterms:W3CDTF">2016-08-18T01:35:15Z</dcterms:created>
  <dcterms:modified xsi:type="dcterms:W3CDTF">2016-08-18T08:48:24Z</dcterms:modified>
</cp:coreProperties>
</file>